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7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1" r:id="rId16"/>
    <p:sldId id="272" r:id="rId17"/>
    <p:sldId id="273"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00"/>
    <p:restoredTop sz="94667"/>
  </p:normalViewPr>
  <p:slideViewPr>
    <p:cSldViewPr snapToGrid="0" snapToObjects="1">
      <p:cViewPr varScale="1">
        <p:scale>
          <a:sx n="84" d="100"/>
          <a:sy n="84" d="100"/>
        </p:scale>
        <p:origin x="200" y="7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media/image10.tiff>
</file>

<file path=ppt/media/image1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E82F8C9-877A-B842-B8F7-7B24BAB35CAC}"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8608860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E82F8C9-877A-B842-B8F7-7B24BAB35CAC}"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2708017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E82F8C9-877A-B842-B8F7-7B24BAB35CAC}"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1C115A3-6C1A-FE4C-B1F0-71767F26BD84}"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639451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1E82F8C9-877A-B842-B8F7-7B24BAB35CAC}"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36722999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1E82F8C9-877A-B842-B8F7-7B24BAB35CAC}"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1C115A3-6C1A-FE4C-B1F0-71767F26BD84}"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3785710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1E82F8C9-877A-B842-B8F7-7B24BAB35CAC}"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24718773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82F8C9-877A-B842-B8F7-7B24BAB35CAC}"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174570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82F8C9-877A-B842-B8F7-7B24BAB35CAC}"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2002043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82F8C9-877A-B842-B8F7-7B24BAB35CAC}"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794012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E82F8C9-877A-B842-B8F7-7B24BAB35CAC}"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4059346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82F8C9-877A-B842-B8F7-7B24BAB35CAC}"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17711249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82F8C9-877A-B842-B8F7-7B24BAB35CAC}" type="datetimeFigureOut">
              <a:rPr lang="en-US" smtClean="0"/>
              <a:t>4/11/18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871508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82F8C9-877A-B842-B8F7-7B24BAB35CAC}" type="datetimeFigureOut">
              <a:rPr lang="en-US" smtClean="0"/>
              <a:t>4/11/18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3765432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82F8C9-877A-B842-B8F7-7B24BAB35CAC}" type="datetimeFigureOut">
              <a:rPr lang="en-US" smtClean="0"/>
              <a:t>4/11/18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1690060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E82F8C9-877A-B842-B8F7-7B24BAB35CAC}"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1417221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E82F8C9-877A-B842-B8F7-7B24BAB35CAC}"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1C115A3-6C1A-FE4C-B1F0-71767F26BD84}" type="slidenum">
              <a:rPr lang="en-US" smtClean="0"/>
              <a:t>‹#›</a:t>
            </a:fld>
            <a:endParaRPr lang="en-US"/>
          </a:p>
        </p:txBody>
      </p:sp>
    </p:spTree>
    <p:extLst>
      <p:ext uri="{BB962C8B-B14F-4D97-AF65-F5344CB8AC3E}">
        <p14:creationId xmlns:p14="http://schemas.microsoft.com/office/powerpoint/2010/main" val="34020341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1E82F8C9-877A-B842-B8F7-7B24BAB35CAC}" type="datetimeFigureOut">
              <a:rPr lang="en-US" smtClean="0"/>
              <a:t>4/11/18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51C115A3-6C1A-FE4C-B1F0-71767F26BD84}" type="slidenum">
              <a:rPr lang="en-US" smtClean="0"/>
              <a:t>‹#›</a:t>
            </a:fld>
            <a:endParaRPr lang="en-US"/>
          </a:p>
        </p:txBody>
      </p:sp>
    </p:spTree>
    <p:extLst>
      <p:ext uri="{BB962C8B-B14F-4D97-AF65-F5344CB8AC3E}">
        <p14:creationId xmlns:p14="http://schemas.microsoft.com/office/powerpoint/2010/main" val="1516617816"/>
      </p:ext>
    </p:extLst>
  </p:cSld>
  <p:clrMap bg1="lt1" tx1="dk1" bg2="lt2" tx2="dk2" accent1="accent1" accent2="accent2" accent3="accent3" accent4="accent4" accent5="accent5" accent6="accent6" hlink="hlink" folHlink="folHlink"/>
  <p:sldLayoutIdLst>
    <p:sldLayoutId id="2147483979" r:id="rId1"/>
    <p:sldLayoutId id="2147483980" r:id="rId2"/>
    <p:sldLayoutId id="2147483981" r:id="rId3"/>
    <p:sldLayoutId id="2147483982" r:id="rId4"/>
    <p:sldLayoutId id="2147483983" r:id="rId5"/>
    <p:sldLayoutId id="2147483984" r:id="rId6"/>
    <p:sldLayoutId id="2147483985" r:id="rId7"/>
    <p:sldLayoutId id="2147483986" r:id="rId8"/>
    <p:sldLayoutId id="2147483987" r:id="rId9"/>
    <p:sldLayoutId id="2147483988" r:id="rId10"/>
    <p:sldLayoutId id="2147483989" r:id="rId11"/>
    <p:sldLayoutId id="2147483990" r:id="rId12"/>
    <p:sldLayoutId id="2147483991" r:id="rId13"/>
    <p:sldLayoutId id="2147483992" r:id="rId14"/>
    <p:sldLayoutId id="2147483993" r:id="rId15"/>
    <p:sldLayoutId id="2147483994"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lendingclub.com/info/download-data.actio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4084A-ECBC-6B46-9141-F00145CCDB4C}"/>
              </a:ext>
            </a:extLst>
          </p:cNvPr>
          <p:cNvSpPr>
            <a:spLocks noGrp="1"/>
          </p:cNvSpPr>
          <p:nvPr>
            <p:ph type="ctrTitle"/>
          </p:nvPr>
        </p:nvSpPr>
        <p:spPr>
          <a:xfrm>
            <a:off x="2589213" y="1036321"/>
            <a:ext cx="8915399" cy="2072640"/>
          </a:xfrm>
        </p:spPr>
        <p:txBody>
          <a:bodyPr/>
          <a:lstStyle/>
          <a:p>
            <a:r>
              <a:rPr lang="en-US" dirty="0"/>
              <a:t>Loan Default Prediction</a:t>
            </a:r>
          </a:p>
        </p:txBody>
      </p:sp>
      <p:sp>
        <p:nvSpPr>
          <p:cNvPr id="3" name="Subtitle 2">
            <a:extLst>
              <a:ext uri="{FF2B5EF4-FFF2-40B4-BE49-F238E27FC236}">
                <a16:creationId xmlns:a16="http://schemas.microsoft.com/office/drawing/2014/main" id="{B9BD45E7-1BD5-0F4C-8B8C-D61B0EFAE96D}"/>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7925628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F75E6-B923-0E4F-8218-F8C420CF75C1}"/>
              </a:ext>
            </a:extLst>
          </p:cNvPr>
          <p:cNvSpPr>
            <a:spLocks noGrp="1"/>
          </p:cNvSpPr>
          <p:nvPr>
            <p:ph type="title"/>
          </p:nvPr>
        </p:nvSpPr>
        <p:spPr>
          <a:xfrm>
            <a:off x="1249680" y="365760"/>
            <a:ext cx="9601200" cy="1485900"/>
          </a:xfrm>
        </p:spPr>
        <p:txBody>
          <a:bodyPr/>
          <a:lstStyle/>
          <a:p>
            <a:r>
              <a:rPr lang="en-US" dirty="0"/>
              <a:t>Hypothesis Test</a:t>
            </a:r>
          </a:p>
        </p:txBody>
      </p:sp>
      <p:sp>
        <p:nvSpPr>
          <p:cNvPr id="3" name="Content Placeholder 2">
            <a:extLst>
              <a:ext uri="{FF2B5EF4-FFF2-40B4-BE49-F238E27FC236}">
                <a16:creationId xmlns:a16="http://schemas.microsoft.com/office/drawing/2014/main" id="{537932F9-D0B9-DB40-975C-11179499240C}"/>
              </a:ext>
            </a:extLst>
          </p:cNvPr>
          <p:cNvSpPr>
            <a:spLocks noGrp="1"/>
          </p:cNvSpPr>
          <p:nvPr>
            <p:ph idx="1"/>
          </p:nvPr>
        </p:nvSpPr>
        <p:spPr>
          <a:xfrm>
            <a:off x="1371600" y="1386840"/>
            <a:ext cx="9601200" cy="4480560"/>
          </a:xfrm>
        </p:spPr>
        <p:txBody>
          <a:bodyPr/>
          <a:lstStyle/>
          <a:p>
            <a:r>
              <a:rPr lang="en-US" dirty="0"/>
              <a:t>Null Hypothesis : There is no difference in the interest rates for grade E loans in 2015 and 2016.</a:t>
            </a:r>
          </a:p>
          <a:p>
            <a:r>
              <a:rPr lang="en-US" dirty="0"/>
              <a:t>Alternate Hypothesis : There is difference in the interest rates for grade E loans in 2015 and 2016.</a:t>
            </a:r>
          </a:p>
          <a:p>
            <a:endParaRPr lang="en-US" dirty="0"/>
          </a:p>
        </p:txBody>
      </p:sp>
      <p:pic>
        <p:nvPicPr>
          <p:cNvPr id="5" name="Picture 4">
            <a:extLst>
              <a:ext uri="{FF2B5EF4-FFF2-40B4-BE49-F238E27FC236}">
                <a16:creationId xmlns:a16="http://schemas.microsoft.com/office/drawing/2014/main" id="{128182A9-0809-A949-8B4A-98EC261FDADB}"/>
              </a:ext>
            </a:extLst>
          </p:cNvPr>
          <p:cNvPicPr>
            <a:picLocks noChangeAspect="1"/>
          </p:cNvPicPr>
          <p:nvPr/>
        </p:nvPicPr>
        <p:blipFill>
          <a:blip r:embed="rId2"/>
          <a:stretch>
            <a:fillRect/>
          </a:stretch>
        </p:blipFill>
        <p:spPr>
          <a:xfrm>
            <a:off x="1478280" y="3873216"/>
            <a:ext cx="10408920" cy="2652035"/>
          </a:xfrm>
          <a:prstGeom prst="rect">
            <a:avLst/>
          </a:prstGeom>
        </p:spPr>
      </p:pic>
    </p:spTree>
    <p:extLst>
      <p:ext uri="{BB962C8B-B14F-4D97-AF65-F5344CB8AC3E}">
        <p14:creationId xmlns:p14="http://schemas.microsoft.com/office/powerpoint/2010/main" val="490908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CEFC92-E018-AE4E-953F-31971F58E10A}"/>
              </a:ext>
            </a:extLst>
          </p:cNvPr>
          <p:cNvSpPr>
            <a:spLocks noGrp="1"/>
          </p:cNvSpPr>
          <p:nvPr>
            <p:ph idx="1"/>
          </p:nvPr>
        </p:nvSpPr>
        <p:spPr>
          <a:xfrm>
            <a:off x="1371600" y="685800"/>
            <a:ext cx="9601200" cy="5181600"/>
          </a:xfrm>
        </p:spPr>
        <p:txBody>
          <a:bodyPr/>
          <a:lstStyle/>
          <a:p>
            <a:r>
              <a:rPr lang="en-US" dirty="0"/>
              <a:t>H0: Null Hypothesis : Loans Purpose has no significant association with the loan status</a:t>
            </a:r>
          </a:p>
          <a:p>
            <a:r>
              <a:rPr lang="en-US" dirty="0"/>
              <a:t>HA: Loans Purpose has no significant association with the loan status</a:t>
            </a:r>
          </a:p>
          <a:p>
            <a:r>
              <a:rPr lang="en-US" dirty="0"/>
              <a:t>The chi-square test of independence is a statistical test used to determine whether two categorical variables are independent of each other or not</a:t>
            </a:r>
          </a:p>
        </p:txBody>
      </p:sp>
      <p:pic>
        <p:nvPicPr>
          <p:cNvPr id="4" name="Content Placeholder 3">
            <a:extLst>
              <a:ext uri="{FF2B5EF4-FFF2-40B4-BE49-F238E27FC236}">
                <a16:creationId xmlns:a16="http://schemas.microsoft.com/office/drawing/2014/main" id="{E950C51A-FADB-794C-A2A7-9F52E55E825E}"/>
              </a:ext>
            </a:extLst>
          </p:cNvPr>
          <p:cNvPicPr>
            <a:picLocks noChangeAspect="1"/>
          </p:cNvPicPr>
          <p:nvPr/>
        </p:nvPicPr>
        <p:blipFill>
          <a:blip r:embed="rId2"/>
          <a:stretch>
            <a:fillRect/>
          </a:stretch>
        </p:blipFill>
        <p:spPr>
          <a:xfrm>
            <a:off x="1012129" y="2758440"/>
            <a:ext cx="6222486" cy="3947160"/>
          </a:xfrm>
          <a:prstGeom prst="rect">
            <a:avLst/>
          </a:prstGeom>
        </p:spPr>
      </p:pic>
      <p:sp>
        <p:nvSpPr>
          <p:cNvPr id="6" name="TextBox 5">
            <a:extLst>
              <a:ext uri="{FF2B5EF4-FFF2-40B4-BE49-F238E27FC236}">
                <a16:creationId xmlns:a16="http://schemas.microsoft.com/office/drawing/2014/main" id="{8324C6A0-410E-704A-B6CA-1B1EDDDE5E12}"/>
              </a:ext>
            </a:extLst>
          </p:cNvPr>
          <p:cNvSpPr txBox="1"/>
          <p:nvPr/>
        </p:nvSpPr>
        <p:spPr>
          <a:xfrm>
            <a:off x="8580121" y="2758440"/>
            <a:ext cx="2392679" cy="2585323"/>
          </a:xfrm>
          <a:prstGeom prst="rect">
            <a:avLst/>
          </a:prstGeom>
          <a:noFill/>
        </p:spPr>
        <p:txBody>
          <a:bodyPr wrap="square" rtlCol="0">
            <a:spAutoFit/>
          </a:bodyPr>
          <a:lstStyle/>
          <a:p>
            <a:r>
              <a:rPr lang="en-US" dirty="0"/>
              <a:t>The p-value is 0.0 , so we reject the null hypothesis in the favor of alternate hypothesis. So there is a statistical significant association between loan purpose and the loan status</a:t>
            </a:r>
          </a:p>
        </p:txBody>
      </p:sp>
    </p:spTree>
    <p:extLst>
      <p:ext uri="{BB962C8B-B14F-4D97-AF65-F5344CB8AC3E}">
        <p14:creationId xmlns:p14="http://schemas.microsoft.com/office/powerpoint/2010/main" val="7648166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8ACCD-08D6-834E-BA07-DD41C0DC3910}"/>
              </a:ext>
            </a:extLst>
          </p:cNvPr>
          <p:cNvSpPr>
            <a:spLocks noGrp="1"/>
          </p:cNvSpPr>
          <p:nvPr>
            <p:ph type="title"/>
          </p:nvPr>
        </p:nvSpPr>
        <p:spPr/>
        <p:txBody>
          <a:bodyPr/>
          <a:lstStyle/>
          <a:p>
            <a:r>
              <a:rPr lang="en-US" dirty="0"/>
              <a:t>Feature Engineering </a:t>
            </a:r>
          </a:p>
        </p:txBody>
      </p:sp>
      <p:sp>
        <p:nvSpPr>
          <p:cNvPr id="3" name="Content Placeholder 2">
            <a:extLst>
              <a:ext uri="{FF2B5EF4-FFF2-40B4-BE49-F238E27FC236}">
                <a16:creationId xmlns:a16="http://schemas.microsoft.com/office/drawing/2014/main" id="{F1A06451-989D-A348-9A79-850FF0C658D4}"/>
              </a:ext>
            </a:extLst>
          </p:cNvPr>
          <p:cNvSpPr>
            <a:spLocks noGrp="1"/>
          </p:cNvSpPr>
          <p:nvPr>
            <p:ph idx="1"/>
          </p:nvPr>
        </p:nvSpPr>
        <p:spPr>
          <a:xfrm>
            <a:off x="1371600" y="1615440"/>
            <a:ext cx="9601200" cy="4251960"/>
          </a:xfrm>
        </p:spPr>
        <p:txBody>
          <a:bodyPr>
            <a:normAutofit/>
          </a:bodyPr>
          <a:lstStyle/>
          <a:p>
            <a:pPr marL="0" indent="0">
              <a:buNone/>
            </a:pPr>
            <a:r>
              <a:rPr lang="en-US" dirty="0"/>
              <a:t>This process attempts to create additional relevant features from the existing raw features in the data, and to increase the predictive power of the learning algorithm.</a:t>
            </a:r>
          </a:p>
          <a:p>
            <a:pPr marL="0" indent="0">
              <a:buNone/>
            </a:pPr>
            <a:endParaRPr lang="en-US" dirty="0"/>
          </a:p>
          <a:p>
            <a:pPr marL="0" indent="0">
              <a:buNone/>
            </a:pPr>
            <a:r>
              <a:rPr lang="en-US" dirty="0"/>
              <a:t>1. Convert Categorical Columns To Numeric Features</a:t>
            </a:r>
          </a:p>
          <a:p>
            <a:pPr marL="0" indent="0">
              <a:buNone/>
            </a:pPr>
            <a:r>
              <a:rPr lang="en-US" dirty="0"/>
              <a:t>2. Map Ordinal Values To Integers</a:t>
            </a:r>
          </a:p>
          <a:p>
            <a:pPr marL="0" indent="0">
              <a:buNone/>
            </a:pPr>
            <a:r>
              <a:rPr lang="en-US" dirty="0"/>
              <a:t>3. Encode Nominal Values As Dummy Variables</a:t>
            </a:r>
          </a:p>
          <a:p>
            <a:pPr marL="0" indent="0">
              <a:buNone/>
            </a:pPr>
            <a:endParaRPr lang="en-US" dirty="0"/>
          </a:p>
        </p:txBody>
      </p:sp>
    </p:spTree>
    <p:extLst>
      <p:ext uri="{BB962C8B-B14F-4D97-AF65-F5344CB8AC3E}">
        <p14:creationId xmlns:p14="http://schemas.microsoft.com/office/powerpoint/2010/main" val="4239404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A0A2D-8A40-8C42-A4AB-1A3FFC40B381}"/>
              </a:ext>
            </a:extLst>
          </p:cNvPr>
          <p:cNvSpPr>
            <a:spLocks noGrp="1"/>
          </p:cNvSpPr>
          <p:nvPr>
            <p:ph type="title"/>
          </p:nvPr>
        </p:nvSpPr>
        <p:spPr/>
        <p:txBody>
          <a:bodyPr/>
          <a:lstStyle/>
          <a:p>
            <a:r>
              <a:rPr lang="en-US" dirty="0"/>
              <a:t>Feature Selection</a:t>
            </a:r>
          </a:p>
        </p:txBody>
      </p:sp>
      <p:sp>
        <p:nvSpPr>
          <p:cNvPr id="3" name="Content Placeholder 2">
            <a:extLst>
              <a:ext uri="{FF2B5EF4-FFF2-40B4-BE49-F238E27FC236}">
                <a16:creationId xmlns:a16="http://schemas.microsoft.com/office/drawing/2014/main" id="{0438D4C5-38FC-BF44-9D3C-F07744031B33}"/>
              </a:ext>
            </a:extLst>
          </p:cNvPr>
          <p:cNvSpPr>
            <a:spLocks noGrp="1"/>
          </p:cNvSpPr>
          <p:nvPr>
            <p:ph idx="1"/>
          </p:nvPr>
        </p:nvSpPr>
        <p:spPr>
          <a:xfrm>
            <a:off x="1371600" y="1478280"/>
            <a:ext cx="9601200" cy="4389120"/>
          </a:xfrm>
        </p:spPr>
        <p:txBody>
          <a:bodyPr>
            <a:normAutofit/>
          </a:bodyPr>
          <a:lstStyle/>
          <a:p>
            <a:pPr marL="0" indent="0">
              <a:buNone/>
            </a:pPr>
            <a:r>
              <a:rPr lang="en-US" dirty="0"/>
              <a:t>This process selects the key subset of original data features in an attempt to reduce the dimensionality of the training problem.</a:t>
            </a:r>
          </a:p>
          <a:p>
            <a:r>
              <a:rPr lang="en-US" dirty="0"/>
              <a:t>Drop the features which are obtained after the loan is originated as they not useful for the analysis</a:t>
            </a:r>
          </a:p>
          <a:p>
            <a:r>
              <a:rPr lang="en-US" dirty="0"/>
              <a:t>Drop the redundant features</a:t>
            </a:r>
          </a:p>
          <a:p>
            <a:pPr marL="0" indent="0">
              <a:buNone/>
            </a:pPr>
            <a:r>
              <a:rPr lang="en-US" dirty="0"/>
              <a:t>Ex: (state and zip) ,(title and purpose)</a:t>
            </a:r>
          </a:p>
          <a:p>
            <a:r>
              <a:rPr lang="en-US" dirty="0"/>
              <a:t>Drop the features which are in date format to reduce the dimensionality</a:t>
            </a:r>
          </a:p>
        </p:txBody>
      </p:sp>
    </p:spTree>
    <p:extLst>
      <p:ext uri="{BB962C8B-B14F-4D97-AF65-F5344CB8AC3E}">
        <p14:creationId xmlns:p14="http://schemas.microsoft.com/office/powerpoint/2010/main" val="217899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A6FD-E824-AB4F-BE83-7E0A379F79D7}"/>
              </a:ext>
            </a:extLst>
          </p:cNvPr>
          <p:cNvSpPr>
            <a:spLocks noGrp="1"/>
          </p:cNvSpPr>
          <p:nvPr>
            <p:ph type="title"/>
          </p:nvPr>
        </p:nvSpPr>
        <p:spPr/>
        <p:txBody>
          <a:bodyPr/>
          <a:lstStyle/>
          <a:p>
            <a:r>
              <a:rPr lang="en-US" dirty="0"/>
              <a:t>Predictive Modelling</a:t>
            </a:r>
          </a:p>
        </p:txBody>
      </p:sp>
      <p:sp>
        <p:nvSpPr>
          <p:cNvPr id="3" name="Content Placeholder 2">
            <a:extLst>
              <a:ext uri="{FF2B5EF4-FFF2-40B4-BE49-F238E27FC236}">
                <a16:creationId xmlns:a16="http://schemas.microsoft.com/office/drawing/2014/main" id="{F2F6D19C-B7EE-C947-9864-FEBF7330F7B0}"/>
              </a:ext>
            </a:extLst>
          </p:cNvPr>
          <p:cNvSpPr>
            <a:spLocks noGrp="1"/>
          </p:cNvSpPr>
          <p:nvPr>
            <p:ph idx="1"/>
          </p:nvPr>
        </p:nvSpPr>
        <p:spPr>
          <a:xfrm>
            <a:off x="1371600" y="1493520"/>
            <a:ext cx="9601200" cy="4373880"/>
          </a:xfrm>
        </p:spPr>
        <p:txBody>
          <a:bodyPr/>
          <a:lstStyle/>
          <a:p>
            <a:r>
              <a:rPr lang="en-US" dirty="0"/>
              <a:t>1.Logistic Regression</a:t>
            </a:r>
          </a:p>
          <a:p>
            <a:r>
              <a:rPr lang="en-US" dirty="0"/>
              <a:t>2.Decision Tree Classification</a:t>
            </a:r>
          </a:p>
          <a:p>
            <a:r>
              <a:rPr lang="en-US" dirty="0"/>
              <a:t>3.Random Forest Classification</a:t>
            </a:r>
          </a:p>
          <a:p>
            <a:r>
              <a:rPr lang="en-US" dirty="0"/>
              <a:t>4.Gradient Boost Classifier</a:t>
            </a:r>
          </a:p>
          <a:p>
            <a:pPr marL="0" indent="0">
              <a:buNone/>
            </a:pPr>
            <a:endParaRPr lang="en-US" dirty="0"/>
          </a:p>
        </p:txBody>
      </p:sp>
    </p:spTree>
    <p:extLst>
      <p:ext uri="{BB962C8B-B14F-4D97-AF65-F5344CB8AC3E}">
        <p14:creationId xmlns:p14="http://schemas.microsoft.com/office/powerpoint/2010/main" val="15966280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6335F-AB74-B64D-A35F-7132DD7FAE87}"/>
              </a:ext>
            </a:extLst>
          </p:cNvPr>
          <p:cNvSpPr>
            <a:spLocks noGrp="1"/>
          </p:cNvSpPr>
          <p:nvPr>
            <p:ph type="title"/>
          </p:nvPr>
        </p:nvSpPr>
        <p:spPr/>
        <p:txBody>
          <a:bodyPr/>
          <a:lstStyle/>
          <a:p>
            <a:r>
              <a:rPr lang="en-US" dirty="0"/>
              <a:t>Handling </a:t>
            </a:r>
            <a:r>
              <a:rPr lang="en-US" dirty="0" err="1"/>
              <a:t>Imabalanced</a:t>
            </a:r>
            <a:r>
              <a:rPr lang="en-US" dirty="0"/>
              <a:t> Dataset</a:t>
            </a:r>
          </a:p>
        </p:txBody>
      </p:sp>
      <p:sp>
        <p:nvSpPr>
          <p:cNvPr id="3" name="Content Placeholder 2">
            <a:extLst>
              <a:ext uri="{FF2B5EF4-FFF2-40B4-BE49-F238E27FC236}">
                <a16:creationId xmlns:a16="http://schemas.microsoft.com/office/drawing/2014/main" id="{620FDD5E-6854-7A49-AF15-4525E7D69D94}"/>
              </a:ext>
            </a:extLst>
          </p:cNvPr>
          <p:cNvSpPr>
            <a:spLocks noGrp="1"/>
          </p:cNvSpPr>
          <p:nvPr>
            <p:ph idx="1"/>
          </p:nvPr>
        </p:nvSpPr>
        <p:spPr>
          <a:xfrm>
            <a:off x="1371600" y="1737360"/>
            <a:ext cx="9601200" cy="4130040"/>
          </a:xfrm>
        </p:spPr>
        <p:txBody>
          <a:bodyPr>
            <a:normAutofit/>
          </a:bodyPr>
          <a:lstStyle/>
          <a:p>
            <a:r>
              <a:rPr lang="en-US" b="1" dirty="0"/>
              <a:t>SMOTE - </a:t>
            </a:r>
            <a:r>
              <a:rPr lang="en-US" dirty="0"/>
              <a:t>Synthetic Minority Over-sampling Technique </a:t>
            </a:r>
            <a:endParaRPr lang="en-US" b="1" dirty="0"/>
          </a:p>
          <a:p>
            <a:pPr marL="0" indent="0">
              <a:buNone/>
            </a:pPr>
            <a:r>
              <a:rPr lang="en-US" dirty="0"/>
              <a:t>	- It works by creating synthetic observations based upon the existing minority observations</a:t>
            </a:r>
          </a:p>
          <a:p>
            <a:r>
              <a:rPr lang="en-US" b="1" dirty="0"/>
              <a:t>Adjusting weights for the classes</a:t>
            </a:r>
          </a:p>
          <a:p>
            <a:pPr marL="0" indent="0">
              <a:buNone/>
            </a:pPr>
            <a:r>
              <a:rPr lang="en-US" dirty="0"/>
              <a:t> 	- Many machine learning algorithms have an optional parameter </a:t>
            </a:r>
            <a:r>
              <a:rPr lang="en-US" dirty="0" err="1"/>
              <a:t>class_weight</a:t>
            </a:r>
            <a:r>
              <a:rPr lang="en-US" dirty="0"/>
              <a:t> which allows to give more weight to classes. </a:t>
            </a:r>
            <a:r>
              <a:rPr lang="en-US" dirty="0" err="1"/>
              <a:t>class_weight</a:t>
            </a:r>
            <a:r>
              <a:rPr lang="en-US" dirty="0"/>
              <a:t> = balanced or penalty = {0: 7,1: 1}</a:t>
            </a:r>
          </a:p>
          <a:p>
            <a:endParaRPr lang="en-US" dirty="0"/>
          </a:p>
        </p:txBody>
      </p:sp>
    </p:spTree>
    <p:extLst>
      <p:ext uri="{BB962C8B-B14F-4D97-AF65-F5344CB8AC3E}">
        <p14:creationId xmlns:p14="http://schemas.microsoft.com/office/powerpoint/2010/main" val="89566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72A3E-0EF5-9346-8F4B-7FF85F13C294}"/>
              </a:ext>
            </a:extLst>
          </p:cNvPr>
          <p:cNvSpPr>
            <a:spLocks noGrp="1"/>
          </p:cNvSpPr>
          <p:nvPr>
            <p:ph type="title"/>
          </p:nvPr>
        </p:nvSpPr>
        <p:spPr/>
        <p:txBody>
          <a:bodyPr/>
          <a:lstStyle/>
          <a:p>
            <a:r>
              <a:rPr lang="en-US" dirty="0"/>
              <a:t>Models Comparison</a:t>
            </a:r>
          </a:p>
        </p:txBody>
      </p:sp>
      <p:pic>
        <p:nvPicPr>
          <p:cNvPr id="4" name="Content Placeholder 3">
            <a:extLst>
              <a:ext uri="{FF2B5EF4-FFF2-40B4-BE49-F238E27FC236}">
                <a16:creationId xmlns:a16="http://schemas.microsoft.com/office/drawing/2014/main" id="{6095CAFB-3934-6F4A-AAF9-568564F14DDA}"/>
              </a:ext>
            </a:extLst>
          </p:cNvPr>
          <p:cNvPicPr>
            <a:picLocks noGrp="1" noChangeAspect="1"/>
          </p:cNvPicPr>
          <p:nvPr>
            <p:ph idx="1"/>
          </p:nvPr>
        </p:nvPicPr>
        <p:blipFill>
          <a:blip r:embed="rId2"/>
          <a:stretch>
            <a:fillRect/>
          </a:stretch>
        </p:blipFill>
        <p:spPr>
          <a:xfrm>
            <a:off x="1569720" y="2971578"/>
            <a:ext cx="9342120" cy="3337782"/>
          </a:xfrm>
          <a:prstGeom prst="rect">
            <a:avLst/>
          </a:prstGeom>
        </p:spPr>
      </p:pic>
      <p:sp>
        <p:nvSpPr>
          <p:cNvPr id="6" name="Rectangle 5">
            <a:extLst>
              <a:ext uri="{FF2B5EF4-FFF2-40B4-BE49-F238E27FC236}">
                <a16:creationId xmlns:a16="http://schemas.microsoft.com/office/drawing/2014/main" id="{C5661C74-8004-7E4D-A0B2-19AABCC235C7}"/>
              </a:ext>
            </a:extLst>
          </p:cNvPr>
          <p:cNvSpPr/>
          <p:nvPr/>
        </p:nvSpPr>
        <p:spPr>
          <a:xfrm>
            <a:off x="838199" y="1690688"/>
            <a:ext cx="8705851" cy="923330"/>
          </a:xfrm>
          <a:prstGeom prst="rect">
            <a:avLst/>
          </a:prstGeom>
        </p:spPr>
        <p:txBody>
          <a:bodyPr wrap="square">
            <a:spAutoFit/>
          </a:bodyPr>
          <a:lstStyle/>
          <a:p>
            <a:pPr>
              <a:buFont typeface="+mj-lt"/>
              <a:buAutoNum type="arabicPeriod"/>
            </a:pPr>
            <a:r>
              <a:rPr lang="en-US" b="0" i="0" dirty="0">
                <a:solidFill>
                  <a:srgbClr val="000000"/>
                </a:solidFill>
                <a:effectLst/>
                <a:latin typeface="Helvetica Neue" panose="02000503000000020004" pitchFamily="2" charset="0"/>
              </a:rPr>
              <a:t>Area under Curve(AUC) score of Receiver operating characteristic (ROC)</a:t>
            </a:r>
          </a:p>
          <a:p>
            <a:pPr>
              <a:buFont typeface="+mj-lt"/>
              <a:buAutoNum type="arabicPeriod"/>
            </a:pPr>
            <a:r>
              <a:rPr lang="en-US" b="0" i="0" dirty="0">
                <a:solidFill>
                  <a:srgbClr val="000000"/>
                </a:solidFill>
                <a:effectLst/>
                <a:latin typeface="Helvetica Neue" panose="02000503000000020004" pitchFamily="2" charset="0"/>
              </a:rPr>
              <a:t>F1-score - Harmonic mean of precision and recall</a:t>
            </a:r>
          </a:p>
          <a:p>
            <a:pPr>
              <a:buFont typeface="+mj-lt"/>
              <a:buAutoNum type="arabicPeriod"/>
            </a:pPr>
            <a:r>
              <a:rPr lang="en-US" b="0" i="0" dirty="0">
                <a:solidFill>
                  <a:srgbClr val="000000"/>
                </a:solidFill>
                <a:effectLst/>
                <a:latin typeface="Helvetica Neue" panose="02000503000000020004" pitchFamily="2" charset="0"/>
              </a:rPr>
              <a:t>Accuracy</a:t>
            </a:r>
          </a:p>
        </p:txBody>
      </p:sp>
    </p:spTree>
    <p:extLst>
      <p:ext uri="{BB962C8B-B14F-4D97-AF65-F5344CB8AC3E}">
        <p14:creationId xmlns:p14="http://schemas.microsoft.com/office/powerpoint/2010/main" val="3229691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5A85E-61B6-0C43-9977-E67B49D25043}"/>
              </a:ext>
            </a:extLst>
          </p:cNvPr>
          <p:cNvSpPr>
            <a:spLocks noGrp="1"/>
          </p:cNvSpPr>
          <p:nvPr>
            <p:ph type="title"/>
          </p:nvPr>
        </p:nvSpPr>
        <p:spPr/>
        <p:txBody>
          <a:bodyPr/>
          <a:lstStyle/>
          <a:p>
            <a:r>
              <a:rPr lang="en-US" dirty="0"/>
              <a:t>Feature Importance</a:t>
            </a:r>
          </a:p>
        </p:txBody>
      </p:sp>
      <p:pic>
        <p:nvPicPr>
          <p:cNvPr id="4" name="Content Placeholder 3">
            <a:extLst>
              <a:ext uri="{FF2B5EF4-FFF2-40B4-BE49-F238E27FC236}">
                <a16:creationId xmlns:a16="http://schemas.microsoft.com/office/drawing/2014/main" id="{A42E3D01-165B-F440-8852-9E690B79676D}"/>
              </a:ext>
            </a:extLst>
          </p:cNvPr>
          <p:cNvPicPr>
            <a:picLocks noGrp="1" noChangeAspect="1"/>
          </p:cNvPicPr>
          <p:nvPr>
            <p:ph idx="1"/>
          </p:nvPr>
        </p:nvPicPr>
        <p:blipFill>
          <a:blip r:embed="rId2"/>
          <a:stretch>
            <a:fillRect/>
          </a:stretch>
        </p:blipFill>
        <p:spPr>
          <a:xfrm>
            <a:off x="1458912" y="2132806"/>
            <a:ext cx="7913688" cy="4135348"/>
          </a:xfrm>
          <a:prstGeom prst="rect">
            <a:avLst/>
          </a:prstGeom>
        </p:spPr>
      </p:pic>
    </p:spTree>
    <p:extLst>
      <p:ext uri="{BB962C8B-B14F-4D97-AF65-F5344CB8AC3E}">
        <p14:creationId xmlns:p14="http://schemas.microsoft.com/office/powerpoint/2010/main" val="19016766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EC432-ACD4-674D-A1FC-CF1AB8A821EE}"/>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5B62E7F-BD7B-8548-A8BA-94B652867A9D}"/>
              </a:ext>
            </a:extLst>
          </p:cNvPr>
          <p:cNvSpPr>
            <a:spLocks noGrp="1"/>
          </p:cNvSpPr>
          <p:nvPr>
            <p:ph idx="1"/>
          </p:nvPr>
        </p:nvSpPr>
        <p:spPr/>
        <p:txBody>
          <a:bodyPr/>
          <a:lstStyle/>
          <a:p>
            <a:r>
              <a:rPr lang="en-US" dirty="0"/>
              <a:t> Random Forest classifier is the best model for our analysis.</a:t>
            </a:r>
          </a:p>
          <a:p>
            <a:r>
              <a:rPr lang="en-US" dirty="0"/>
              <a:t> Oversampling dataset gave the better predictions</a:t>
            </a:r>
          </a:p>
          <a:p>
            <a:r>
              <a:rPr lang="en-US" dirty="0"/>
              <a:t>Some Important features for the classification are interest rate ,loan amount , term of the loan , recent inquiries and type of the grade , fico score.</a:t>
            </a:r>
          </a:p>
        </p:txBody>
      </p:sp>
    </p:spTree>
    <p:extLst>
      <p:ext uri="{BB962C8B-B14F-4D97-AF65-F5344CB8AC3E}">
        <p14:creationId xmlns:p14="http://schemas.microsoft.com/office/powerpoint/2010/main" val="3438995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3BF6C-75F1-DC43-ACF9-1D67891E3D53}"/>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FF3624D7-1F68-1149-A801-161EE4B73E74}"/>
              </a:ext>
            </a:extLst>
          </p:cNvPr>
          <p:cNvSpPr>
            <a:spLocks noGrp="1"/>
          </p:cNvSpPr>
          <p:nvPr>
            <p:ph idx="1"/>
          </p:nvPr>
        </p:nvSpPr>
        <p:spPr/>
        <p:txBody>
          <a:bodyPr>
            <a:normAutofit/>
          </a:bodyPr>
          <a:lstStyle/>
          <a:p>
            <a:r>
              <a:rPr lang="en-US" dirty="0"/>
              <a:t>Introduction</a:t>
            </a:r>
          </a:p>
          <a:p>
            <a:r>
              <a:rPr lang="en-US" dirty="0"/>
              <a:t>Data Collection</a:t>
            </a:r>
          </a:p>
          <a:p>
            <a:r>
              <a:rPr lang="en-US" dirty="0"/>
              <a:t>Data Preprocessing</a:t>
            </a:r>
          </a:p>
          <a:p>
            <a:r>
              <a:rPr lang="en-US" dirty="0"/>
              <a:t>Exploratory Data Analysis</a:t>
            </a:r>
          </a:p>
          <a:p>
            <a:r>
              <a:rPr lang="en-US" dirty="0"/>
              <a:t>Feature Engineering</a:t>
            </a:r>
          </a:p>
          <a:p>
            <a:r>
              <a:rPr lang="en-US" dirty="0"/>
              <a:t>Predictive Modelling</a:t>
            </a:r>
          </a:p>
          <a:p>
            <a:r>
              <a:rPr lang="en-US" dirty="0"/>
              <a:t>Models Comparison</a:t>
            </a:r>
          </a:p>
          <a:p>
            <a:r>
              <a:rPr lang="en-US" dirty="0"/>
              <a:t>Conclusion</a:t>
            </a:r>
          </a:p>
        </p:txBody>
      </p:sp>
    </p:spTree>
    <p:extLst>
      <p:ext uri="{BB962C8B-B14F-4D97-AF65-F5344CB8AC3E}">
        <p14:creationId xmlns:p14="http://schemas.microsoft.com/office/powerpoint/2010/main" val="980599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B3D47-9FA2-E54D-BDB5-14284C20120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1CE711E5-0652-1147-A3DC-6D6E95489FCF}"/>
              </a:ext>
            </a:extLst>
          </p:cNvPr>
          <p:cNvSpPr>
            <a:spLocks noGrp="1"/>
          </p:cNvSpPr>
          <p:nvPr>
            <p:ph idx="1"/>
          </p:nvPr>
        </p:nvSpPr>
        <p:spPr/>
        <p:txBody>
          <a:bodyPr>
            <a:normAutofit/>
          </a:bodyPr>
          <a:lstStyle/>
          <a:p>
            <a:r>
              <a:rPr lang="en-US" dirty="0"/>
              <a:t>Lending Club enables borrowers to create unsecured personal loans and investors can search and browse the loans. Investors select loans based on the borrower’s information, loan amount, loan grade, loan purpose and make money from the interest.</a:t>
            </a:r>
          </a:p>
          <a:p>
            <a:r>
              <a:rPr lang="en-US" dirty="0"/>
              <a:t> The risk to the investor is if the borrower misses the payments and the loan defaults. If the risk is predicted and provided to the investor during the selection of the loans then it helps the investor to make a better decision whether to fund the loan</a:t>
            </a:r>
          </a:p>
        </p:txBody>
      </p:sp>
    </p:spTree>
    <p:extLst>
      <p:ext uri="{BB962C8B-B14F-4D97-AF65-F5344CB8AC3E}">
        <p14:creationId xmlns:p14="http://schemas.microsoft.com/office/powerpoint/2010/main" val="3963282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27726-071A-9249-93B0-CB7354A0322B}"/>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B8247407-793C-D648-B7B6-596D7787C26F}"/>
              </a:ext>
            </a:extLst>
          </p:cNvPr>
          <p:cNvSpPr>
            <a:spLocks noGrp="1"/>
          </p:cNvSpPr>
          <p:nvPr>
            <p:ph idx="1"/>
          </p:nvPr>
        </p:nvSpPr>
        <p:spPr/>
        <p:txBody>
          <a:bodyPr/>
          <a:lstStyle/>
          <a:p>
            <a:r>
              <a:rPr lang="en-US" dirty="0"/>
              <a:t>Create a model to predict if the loan defaults using Lending Club historical loan data.</a:t>
            </a:r>
          </a:p>
        </p:txBody>
      </p:sp>
    </p:spTree>
    <p:extLst>
      <p:ext uri="{BB962C8B-B14F-4D97-AF65-F5344CB8AC3E}">
        <p14:creationId xmlns:p14="http://schemas.microsoft.com/office/powerpoint/2010/main" val="40492415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7C46A-1022-FE49-B7A6-E6251F29C116}"/>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074AFD00-8B90-8C45-A00B-9BE839A333FB}"/>
              </a:ext>
            </a:extLst>
          </p:cNvPr>
          <p:cNvSpPr>
            <a:spLocks noGrp="1"/>
          </p:cNvSpPr>
          <p:nvPr>
            <p:ph idx="1"/>
          </p:nvPr>
        </p:nvSpPr>
        <p:spPr/>
        <p:txBody>
          <a:bodyPr/>
          <a:lstStyle/>
          <a:p>
            <a:r>
              <a:rPr lang="en-US" dirty="0"/>
              <a:t>The Lending Club dataset includes detailed information for every loan issued by Lending Club from 2007 to 2017. </a:t>
            </a:r>
          </a:p>
          <a:p>
            <a:r>
              <a:rPr lang="en-US" dirty="0"/>
              <a:t>The dataset contains a comprehensive list of features that we can employ to train our model for prediction.</a:t>
            </a:r>
          </a:p>
          <a:p>
            <a:r>
              <a:rPr lang="en-US" dirty="0"/>
              <a:t>Data Set : </a:t>
            </a:r>
            <a:r>
              <a:rPr lang="en-US" dirty="0">
                <a:hlinkClick r:id="rId2"/>
              </a:rPr>
              <a:t>https://www.lendingclub.com/info/download-data.action</a:t>
            </a:r>
            <a:endParaRPr lang="en-US" dirty="0"/>
          </a:p>
          <a:p>
            <a:endParaRPr lang="en-US" dirty="0"/>
          </a:p>
        </p:txBody>
      </p:sp>
    </p:spTree>
    <p:extLst>
      <p:ext uri="{BB962C8B-B14F-4D97-AF65-F5344CB8AC3E}">
        <p14:creationId xmlns:p14="http://schemas.microsoft.com/office/powerpoint/2010/main" val="371375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AD51F-CB91-2B4F-A443-EB8FF43F8F37}"/>
              </a:ext>
            </a:extLst>
          </p:cNvPr>
          <p:cNvSpPr>
            <a:spLocks noGrp="1"/>
          </p:cNvSpPr>
          <p:nvPr>
            <p:ph type="title"/>
          </p:nvPr>
        </p:nvSpPr>
        <p:spPr/>
        <p:txBody>
          <a:bodyPr/>
          <a:lstStyle/>
          <a:p>
            <a:r>
              <a:rPr lang="en-US" dirty="0"/>
              <a:t>Data Preprocessing</a:t>
            </a:r>
          </a:p>
        </p:txBody>
      </p:sp>
      <p:sp>
        <p:nvSpPr>
          <p:cNvPr id="3" name="Content Placeholder 2">
            <a:extLst>
              <a:ext uri="{FF2B5EF4-FFF2-40B4-BE49-F238E27FC236}">
                <a16:creationId xmlns:a16="http://schemas.microsoft.com/office/drawing/2014/main" id="{DA44F08B-A7F0-A942-ACF9-4857F9A2EB78}"/>
              </a:ext>
            </a:extLst>
          </p:cNvPr>
          <p:cNvSpPr>
            <a:spLocks noGrp="1"/>
          </p:cNvSpPr>
          <p:nvPr>
            <p:ph idx="1"/>
          </p:nvPr>
        </p:nvSpPr>
        <p:spPr/>
        <p:txBody>
          <a:bodyPr>
            <a:normAutofit fontScale="85000" lnSpcReduction="10000"/>
          </a:bodyPr>
          <a:lstStyle/>
          <a:p>
            <a:r>
              <a:rPr lang="en-US" dirty="0"/>
              <a:t>The first step is to clean  and organize the data</a:t>
            </a:r>
            <a:br>
              <a:rPr lang="en-US" dirty="0"/>
            </a:br>
            <a:endParaRPr lang="en-US" dirty="0"/>
          </a:p>
          <a:p>
            <a:pPr marL="0" indent="0">
              <a:buNone/>
            </a:pPr>
            <a:r>
              <a:rPr lang="en-US" b="1" dirty="0"/>
              <a:t>1. Columns to Retain </a:t>
            </a:r>
          </a:p>
          <a:p>
            <a:pPr marL="0" indent="0">
              <a:buNone/>
            </a:pPr>
            <a:r>
              <a:rPr lang="en-US" dirty="0"/>
              <a:t>	- Drop the columns which have more than 30% missing values</a:t>
            </a:r>
          </a:p>
          <a:p>
            <a:pPr marL="0" indent="0">
              <a:buNone/>
            </a:pPr>
            <a:r>
              <a:rPr lang="en-US" dirty="0"/>
              <a:t>	- Drop the columns which are not applicable to the analysis (first pass of the dataset) 	</a:t>
            </a:r>
          </a:p>
          <a:p>
            <a:pPr marL="0" indent="0">
              <a:buNone/>
            </a:pPr>
            <a:r>
              <a:rPr lang="en-US" dirty="0"/>
              <a:t>	- Drop the columns that have only one unique value </a:t>
            </a:r>
          </a:p>
          <a:p>
            <a:pPr marL="0" indent="0">
              <a:buNone/>
            </a:pPr>
            <a:r>
              <a:rPr lang="en-US" b="1" dirty="0"/>
              <a:t>2. Rows to retain</a:t>
            </a:r>
          </a:p>
          <a:p>
            <a:pPr marL="0" indent="0">
              <a:buNone/>
            </a:pPr>
            <a:r>
              <a:rPr lang="en-US" dirty="0"/>
              <a:t>	- Drop the rows which has null values in each column </a:t>
            </a:r>
          </a:p>
          <a:p>
            <a:pPr marL="0" indent="0">
              <a:buNone/>
            </a:pPr>
            <a:r>
              <a:rPr lang="en-US" b="1" dirty="0"/>
              <a:t>3. Handling Missing Values</a:t>
            </a:r>
          </a:p>
          <a:p>
            <a:pPr marL="0" indent="0">
              <a:buNone/>
            </a:pPr>
            <a:r>
              <a:rPr lang="en-US" dirty="0"/>
              <a:t>	- For numeric attributes, replace the missing or null values with the mean of the attribute</a:t>
            </a:r>
          </a:p>
          <a:p>
            <a:pPr marL="0" indent="0">
              <a:buNone/>
            </a:pPr>
            <a:r>
              <a:rPr lang="en-US" dirty="0"/>
              <a:t>	 - For categorical attributes, replace the missing or null values with the mode of the attribute (most frequent value)</a:t>
            </a:r>
          </a:p>
        </p:txBody>
      </p:sp>
    </p:spTree>
    <p:extLst>
      <p:ext uri="{BB962C8B-B14F-4D97-AF65-F5344CB8AC3E}">
        <p14:creationId xmlns:p14="http://schemas.microsoft.com/office/powerpoint/2010/main" val="1086148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361B2-9300-9546-8B06-3E3A912B807D}"/>
              </a:ext>
            </a:extLst>
          </p:cNvPr>
          <p:cNvSpPr>
            <a:spLocks noGrp="1"/>
          </p:cNvSpPr>
          <p:nvPr>
            <p:ph type="title"/>
          </p:nvPr>
        </p:nvSpPr>
        <p:spPr/>
        <p:txBody>
          <a:bodyPr/>
          <a:lstStyle/>
          <a:p>
            <a:r>
              <a:rPr lang="en-US" dirty="0"/>
              <a:t>Exploratory Data Analysis</a:t>
            </a:r>
          </a:p>
        </p:txBody>
      </p:sp>
      <p:sp>
        <p:nvSpPr>
          <p:cNvPr id="3" name="Content Placeholder 2">
            <a:extLst>
              <a:ext uri="{FF2B5EF4-FFF2-40B4-BE49-F238E27FC236}">
                <a16:creationId xmlns:a16="http://schemas.microsoft.com/office/drawing/2014/main" id="{D4A771D9-9616-5D4B-8D40-6645518101E8}"/>
              </a:ext>
            </a:extLst>
          </p:cNvPr>
          <p:cNvSpPr>
            <a:spLocks noGrp="1"/>
          </p:cNvSpPr>
          <p:nvPr>
            <p:ph idx="1"/>
          </p:nvPr>
        </p:nvSpPr>
        <p:spPr/>
        <p:txBody>
          <a:bodyPr/>
          <a:lstStyle/>
          <a:p>
            <a:pPr marL="0" indent="0">
              <a:buNone/>
            </a:pPr>
            <a:r>
              <a:rPr lang="en-US" dirty="0"/>
              <a:t>Explore data by applying visual and numerical techniques to</a:t>
            </a:r>
          </a:p>
          <a:p>
            <a:r>
              <a:rPr lang="en-US" dirty="0"/>
              <a:t>     Find insights in the data</a:t>
            </a:r>
          </a:p>
          <a:p>
            <a:r>
              <a:rPr lang="en-US" dirty="0"/>
              <a:t>     Extract important features</a:t>
            </a:r>
          </a:p>
          <a:p>
            <a:r>
              <a:rPr lang="en-US" dirty="0"/>
              <a:t>     Detect outliers and anomalies</a:t>
            </a:r>
          </a:p>
        </p:txBody>
      </p:sp>
    </p:spTree>
    <p:extLst>
      <p:ext uri="{BB962C8B-B14F-4D97-AF65-F5344CB8AC3E}">
        <p14:creationId xmlns:p14="http://schemas.microsoft.com/office/powerpoint/2010/main" val="630728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DE6F0CF-4242-7046-8003-88D217AEC986}"/>
              </a:ext>
            </a:extLst>
          </p:cNvPr>
          <p:cNvPicPr>
            <a:picLocks noGrp="1" noChangeAspect="1"/>
          </p:cNvPicPr>
          <p:nvPr>
            <p:ph idx="1"/>
          </p:nvPr>
        </p:nvPicPr>
        <p:blipFill>
          <a:blip r:embed="rId2"/>
          <a:stretch>
            <a:fillRect/>
          </a:stretch>
        </p:blipFill>
        <p:spPr>
          <a:xfrm>
            <a:off x="1108074" y="585946"/>
            <a:ext cx="3738245" cy="2534712"/>
          </a:xfrm>
          <a:prstGeom prst="rect">
            <a:avLst/>
          </a:prstGeom>
        </p:spPr>
      </p:pic>
      <p:pic>
        <p:nvPicPr>
          <p:cNvPr id="5" name="Picture 4">
            <a:extLst>
              <a:ext uri="{FF2B5EF4-FFF2-40B4-BE49-F238E27FC236}">
                <a16:creationId xmlns:a16="http://schemas.microsoft.com/office/drawing/2014/main" id="{3446FAFC-92FB-EF4A-ABFC-C225A9A966D9}"/>
              </a:ext>
            </a:extLst>
          </p:cNvPr>
          <p:cNvPicPr>
            <a:picLocks noChangeAspect="1"/>
          </p:cNvPicPr>
          <p:nvPr/>
        </p:nvPicPr>
        <p:blipFill>
          <a:blip r:embed="rId3"/>
          <a:stretch>
            <a:fillRect/>
          </a:stretch>
        </p:blipFill>
        <p:spPr>
          <a:xfrm>
            <a:off x="5038089" y="2351246"/>
            <a:ext cx="3213735" cy="2828383"/>
          </a:xfrm>
          <a:prstGeom prst="rect">
            <a:avLst/>
          </a:prstGeom>
        </p:spPr>
      </p:pic>
      <p:pic>
        <p:nvPicPr>
          <p:cNvPr id="6" name="Picture 5">
            <a:extLst>
              <a:ext uri="{FF2B5EF4-FFF2-40B4-BE49-F238E27FC236}">
                <a16:creationId xmlns:a16="http://schemas.microsoft.com/office/drawing/2014/main" id="{8C007705-5001-6A4E-90A8-807D266202C6}"/>
              </a:ext>
            </a:extLst>
          </p:cNvPr>
          <p:cNvPicPr>
            <a:picLocks noChangeAspect="1"/>
          </p:cNvPicPr>
          <p:nvPr/>
        </p:nvPicPr>
        <p:blipFill>
          <a:blip r:embed="rId4"/>
          <a:stretch>
            <a:fillRect/>
          </a:stretch>
        </p:blipFill>
        <p:spPr>
          <a:xfrm>
            <a:off x="8870314" y="585946"/>
            <a:ext cx="3261239" cy="2385854"/>
          </a:xfrm>
          <a:prstGeom prst="rect">
            <a:avLst/>
          </a:prstGeom>
        </p:spPr>
      </p:pic>
      <p:pic>
        <p:nvPicPr>
          <p:cNvPr id="8" name="Picture 7">
            <a:extLst>
              <a:ext uri="{FF2B5EF4-FFF2-40B4-BE49-F238E27FC236}">
                <a16:creationId xmlns:a16="http://schemas.microsoft.com/office/drawing/2014/main" id="{A747B90F-BB07-104C-91E2-7D93A3025CDF}"/>
              </a:ext>
            </a:extLst>
          </p:cNvPr>
          <p:cNvPicPr>
            <a:picLocks noChangeAspect="1"/>
          </p:cNvPicPr>
          <p:nvPr/>
        </p:nvPicPr>
        <p:blipFill>
          <a:blip r:embed="rId5"/>
          <a:stretch>
            <a:fillRect/>
          </a:stretch>
        </p:blipFill>
        <p:spPr>
          <a:xfrm>
            <a:off x="1108075" y="3947160"/>
            <a:ext cx="3738244" cy="2615023"/>
          </a:xfrm>
          <a:prstGeom prst="rect">
            <a:avLst/>
          </a:prstGeom>
        </p:spPr>
      </p:pic>
      <p:pic>
        <p:nvPicPr>
          <p:cNvPr id="10" name="Picture 9">
            <a:extLst>
              <a:ext uri="{FF2B5EF4-FFF2-40B4-BE49-F238E27FC236}">
                <a16:creationId xmlns:a16="http://schemas.microsoft.com/office/drawing/2014/main" id="{2CC44D39-3A9D-4740-B058-5DA786DC32BA}"/>
              </a:ext>
            </a:extLst>
          </p:cNvPr>
          <p:cNvPicPr>
            <a:picLocks noChangeAspect="1"/>
          </p:cNvPicPr>
          <p:nvPr/>
        </p:nvPicPr>
        <p:blipFill>
          <a:blip r:embed="rId6"/>
          <a:stretch>
            <a:fillRect/>
          </a:stretch>
        </p:blipFill>
        <p:spPr>
          <a:xfrm>
            <a:off x="8798052" y="3627120"/>
            <a:ext cx="3333501" cy="2682239"/>
          </a:xfrm>
          <a:prstGeom prst="rect">
            <a:avLst/>
          </a:prstGeom>
        </p:spPr>
      </p:pic>
    </p:spTree>
    <p:extLst>
      <p:ext uri="{BB962C8B-B14F-4D97-AF65-F5344CB8AC3E}">
        <p14:creationId xmlns:p14="http://schemas.microsoft.com/office/powerpoint/2010/main" val="2076661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49F53FF-8062-E74A-8993-94841840F186}"/>
              </a:ext>
            </a:extLst>
          </p:cNvPr>
          <p:cNvPicPr>
            <a:picLocks noGrp="1" noChangeAspect="1"/>
          </p:cNvPicPr>
          <p:nvPr>
            <p:ph idx="1"/>
          </p:nvPr>
        </p:nvPicPr>
        <p:blipFill>
          <a:blip r:embed="rId2"/>
          <a:stretch>
            <a:fillRect/>
          </a:stretch>
        </p:blipFill>
        <p:spPr>
          <a:xfrm>
            <a:off x="708960" y="1699419"/>
            <a:ext cx="6118560" cy="2688431"/>
          </a:xfrm>
          <a:prstGeom prst="rect">
            <a:avLst/>
          </a:prstGeom>
        </p:spPr>
      </p:pic>
      <p:pic>
        <p:nvPicPr>
          <p:cNvPr id="5" name="Picture 4">
            <a:extLst>
              <a:ext uri="{FF2B5EF4-FFF2-40B4-BE49-F238E27FC236}">
                <a16:creationId xmlns:a16="http://schemas.microsoft.com/office/drawing/2014/main" id="{73DB9097-FA5B-0C4C-8148-94204289C3AB}"/>
              </a:ext>
            </a:extLst>
          </p:cNvPr>
          <p:cNvPicPr>
            <a:picLocks noChangeAspect="1"/>
          </p:cNvPicPr>
          <p:nvPr/>
        </p:nvPicPr>
        <p:blipFill>
          <a:blip r:embed="rId3"/>
          <a:stretch>
            <a:fillRect/>
          </a:stretch>
        </p:blipFill>
        <p:spPr>
          <a:xfrm>
            <a:off x="7604759" y="1699419"/>
            <a:ext cx="4465321" cy="2994500"/>
          </a:xfrm>
          <a:prstGeom prst="rect">
            <a:avLst/>
          </a:prstGeom>
        </p:spPr>
      </p:pic>
    </p:spTree>
    <p:extLst>
      <p:ext uri="{BB962C8B-B14F-4D97-AF65-F5344CB8AC3E}">
        <p14:creationId xmlns:p14="http://schemas.microsoft.com/office/powerpoint/2010/main" val="71559036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{980FAD1C-4630-9E48-BF3F-967439BCD17D}tf10001069</Template>
  <TotalTime>71</TotalTime>
  <Words>576</Words>
  <Application>Microsoft Macintosh PowerPoint</Application>
  <PresentationFormat>Widescreen</PresentationFormat>
  <Paragraphs>73</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Century Gothic</vt:lpstr>
      <vt:lpstr>Helvetica Neue</vt:lpstr>
      <vt:lpstr>Wingdings 3</vt:lpstr>
      <vt:lpstr>Wisp</vt:lpstr>
      <vt:lpstr>Loan Default Prediction</vt:lpstr>
      <vt:lpstr>Contents</vt:lpstr>
      <vt:lpstr>Introduction</vt:lpstr>
      <vt:lpstr>Problem Statement</vt:lpstr>
      <vt:lpstr>Data Collection</vt:lpstr>
      <vt:lpstr>Data Preprocessing</vt:lpstr>
      <vt:lpstr>Exploratory Data Analysis</vt:lpstr>
      <vt:lpstr>PowerPoint Presentation</vt:lpstr>
      <vt:lpstr>PowerPoint Presentation</vt:lpstr>
      <vt:lpstr>Hypothesis Test</vt:lpstr>
      <vt:lpstr>PowerPoint Presentation</vt:lpstr>
      <vt:lpstr>Feature Engineering </vt:lpstr>
      <vt:lpstr>Feature Selection</vt:lpstr>
      <vt:lpstr>Predictive Modelling</vt:lpstr>
      <vt:lpstr>Handling Imabalanced Dataset</vt:lpstr>
      <vt:lpstr>Models Comparison</vt:lpstr>
      <vt:lpstr>Feature Importance</vt:lpstr>
      <vt:lpstr>Conclusion</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11</cp:revision>
  <dcterms:created xsi:type="dcterms:W3CDTF">2018-04-10T13:23:15Z</dcterms:created>
  <dcterms:modified xsi:type="dcterms:W3CDTF">2018-04-12T03:25:07Z</dcterms:modified>
</cp:coreProperties>
</file>

<file path=docProps/thumbnail.jpeg>
</file>